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8" r:id="rId5"/>
    <p:sldId id="311" r:id="rId6"/>
    <p:sldId id="312" r:id="rId7"/>
    <p:sldId id="313" r:id="rId8"/>
    <p:sldId id="321" r:id="rId9"/>
    <p:sldId id="314" r:id="rId10"/>
    <p:sldId id="315" r:id="rId11"/>
    <p:sldId id="316" r:id="rId12"/>
    <p:sldId id="318" r:id="rId13"/>
    <p:sldId id="32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71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9" autoAdjust="0"/>
  </p:normalViewPr>
  <p:slideViewPr>
    <p:cSldViewPr snapToGrid="0">
      <p:cViewPr varScale="1">
        <p:scale>
          <a:sx n="91" d="100"/>
          <a:sy n="91" d="100"/>
        </p:scale>
        <p:origin x="32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jpeg>
</file>

<file path=ppt/media/image4.jpeg>
</file>

<file path=ppt/media/image5.pn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10/5/2023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22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10/5/2023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52010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10/5/2023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70401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10/5/2023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2231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10/5/2023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16775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10/5/2023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42260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10/5/2023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40723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10/5/2023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11850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10/5/2023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4398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10/5/2023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0708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4010AF38-26DF-48B3-952C-4A9091D6863C}"/>
              </a:ext>
            </a:extLst>
          </p:cNvPr>
          <p:cNvSpPr>
            <a:spLocks noGrp="1"/>
          </p:cNvSpPr>
          <p:nvPr>
            <p:ph type="ctrTitle"/>
          </p:nvPr>
        </p:nvSpPr>
        <p:spPr>
          <a:xfrm>
            <a:off x="615274" y="873003"/>
            <a:ext cx="5731357" cy="3202163"/>
          </a:xfrm>
        </p:spPr>
        <p:txBody>
          <a:bodyPr>
            <a:noAutofit/>
          </a:bodyPr>
          <a:lstStyle/>
          <a:p>
            <a:pPr algn="ctr"/>
            <a:r>
              <a:rPr lang="en-US" sz="3600" b="1" spc="0" dirty="0">
                <a:latin typeface="LinikSans-SemiBold"/>
                <a:ea typeface="Sans Serif Collection" panose="020B0502040504020204" pitchFamily="34" charset="0"/>
                <a:cs typeface="Sans Serif Collection" panose="020B0502040504020204" pitchFamily="34" charset="0"/>
              </a:rPr>
              <a:t>Unleashing the Power of Virtual Assistants: Generating Human-like Responses to Natural Language Inputs and Transcribing</a:t>
            </a:r>
          </a:p>
        </p:txBody>
      </p:sp>
      <p:sp>
        <p:nvSpPr>
          <p:cNvPr id="3" name="Subtitle 2">
            <a:extLst>
              <a:ext uri="{FF2B5EF4-FFF2-40B4-BE49-F238E27FC236}">
                <a16:creationId xmlns:a16="http://schemas.microsoft.com/office/drawing/2014/main" id="{37FC2D8F-56D2-4ADF-B439-0E09E7C37894}"/>
              </a:ext>
            </a:extLst>
          </p:cNvPr>
          <p:cNvSpPr>
            <a:spLocks noGrp="1"/>
          </p:cNvSpPr>
          <p:nvPr>
            <p:ph type="subTitle" idx="1"/>
          </p:nvPr>
        </p:nvSpPr>
        <p:spPr>
          <a:xfrm>
            <a:off x="645799" y="4591461"/>
            <a:ext cx="5669566" cy="1829659"/>
          </a:xfrm>
        </p:spPr>
        <p:txBody>
          <a:bodyPr>
            <a:normAutofit fontScale="85000" lnSpcReduction="10000"/>
          </a:bodyPr>
          <a:lstStyle/>
          <a:p>
            <a:pPr algn="ctr">
              <a:lnSpc>
                <a:spcPct val="160000"/>
              </a:lnSpc>
              <a:spcBef>
                <a:spcPts val="0"/>
              </a:spcBef>
            </a:pPr>
            <a:r>
              <a:rPr lang="en-US" sz="1400" dirty="0">
                <a:solidFill>
                  <a:schemeClr val="tx1">
                    <a:lumMod val="75000"/>
                    <a:lumOff val="25000"/>
                  </a:schemeClr>
                </a:solidFill>
                <a:latin typeface="Lunchtype24 expanded medium" panose="02000509000000020004" pitchFamily="49" charset="0"/>
              </a:rPr>
              <a:t>By team edwin</a:t>
            </a:r>
          </a:p>
          <a:p>
            <a:pPr algn="ctr">
              <a:lnSpc>
                <a:spcPct val="160000"/>
              </a:lnSpc>
              <a:spcBef>
                <a:spcPts val="0"/>
              </a:spcBef>
            </a:pPr>
            <a:r>
              <a:rPr lang="en-US" sz="1400" dirty="0">
                <a:solidFill>
                  <a:schemeClr val="tx1">
                    <a:lumMod val="75000"/>
                    <a:lumOff val="25000"/>
                  </a:schemeClr>
                </a:solidFill>
                <a:latin typeface="Lunchtype24 expanded medium" panose="02000509000000020004" pitchFamily="49" charset="0"/>
              </a:rPr>
              <a:t> Justine biju paul,</a:t>
            </a:r>
          </a:p>
          <a:p>
            <a:pPr algn="ctr">
              <a:lnSpc>
                <a:spcPct val="160000"/>
              </a:lnSpc>
              <a:spcBef>
                <a:spcPts val="0"/>
              </a:spcBef>
            </a:pPr>
            <a:r>
              <a:rPr lang="en-US" sz="1400" dirty="0">
                <a:solidFill>
                  <a:schemeClr val="tx1">
                    <a:lumMod val="75000"/>
                    <a:lumOff val="25000"/>
                  </a:schemeClr>
                </a:solidFill>
                <a:latin typeface="Lunchtype24 expanded medium" panose="02000509000000020004" pitchFamily="49" charset="0"/>
              </a:rPr>
              <a:t>NISSA ANN SAJI</a:t>
            </a:r>
          </a:p>
          <a:p>
            <a:pPr algn="ctr">
              <a:lnSpc>
                <a:spcPct val="160000"/>
              </a:lnSpc>
              <a:spcBef>
                <a:spcPts val="0"/>
              </a:spcBef>
            </a:pPr>
            <a:r>
              <a:rPr lang="en-US" sz="1400" dirty="0">
                <a:solidFill>
                  <a:schemeClr val="tx1">
                    <a:lumMod val="75000"/>
                    <a:lumOff val="25000"/>
                  </a:schemeClr>
                </a:solidFill>
                <a:latin typeface="Lunchtype24 expanded medium" panose="02000509000000020004" pitchFamily="49" charset="0"/>
              </a:rPr>
              <a:t>ajas Mathew, </a:t>
            </a:r>
          </a:p>
          <a:p>
            <a:pPr algn="ctr">
              <a:lnSpc>
                <a:spcPct val="160000"/>
              </a:lnSpc>
              <a:spcBef>
                <a:spcPts val="0"/>
              </a:spcBef>
            </a:pPr>
            <a:r>
              <a:rPr lang="en-US" sz="1400" dirty="0">
                <a:solidFill>
                  <a:schemeClr val="tx1">
                    <a:lumMod val="75000"/>
                    <a:lumOff val="25000"/>
                  </a:schemeClr>
                </a:solidFill>
                <a:latin typeface="Lunchtype24 expanded medium" panose="02000509000000020004" pitchFamily="49" charset="0"/>
              </a:rPr>
              <a:t>Akhil sajan Mathew, </a:t>
            </a:r>
          </a:p>
          <a:p>
            <a:pPr algn="ctr">
              <a:lnSpc>
                <a:spcPct val="160000"/>
              </a:lnSpc>
              <a:spcBef>
                <a:spcPts val="0"/>
              </a:spcBef>
            </a:pPr>
            <a:r>
              <a:rPr lang="en-US" sz="1400" dirty="0">
                <a:solidFill>
                  <a:schemeClr val="tx1">
                    <a:lumMod val="75000"/>
                    <a:lumOff val="25000"/>
                  </a:schemeClr>
                </a:solidFill>
                <a:latin typeface="Lunchtype24 expanded medium" panose="02000509000000020004" pitchFamily="49" charset="0"/>
              </a:rPr>
              <a:t>Fardeen saly</a:t>
            </a:r>
          </a:p>
        </p:txBody>
      </p:sp>
      <p:cxnSp>
        <p:nvCxnSpPr>
          <p:cNvPr id="29" name="Straight Connector 28">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308AC96E-AA33-4309-B51D-072F59E6EC0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556686" y="1"/>
            <a:ext cx="4635315" cy="6857999"/>
          </a:xfrm>
          <a:prstGeom prst="rect">
            <a:avLst/>
          </a:prstGeom>
        </p:spPr>
      </p:pic>
      <p:pic>
        <p:nvPicPr>
          <p:cNvPr id="4" name="Picture 2" descr="Robotic Arms Allow Partially Paralyzed Man To Feed Himself">
            <a:extLst>
              <a:ext uri="{FF2B5EF4-FFF2-40B4-BE49-F238E27FC236}">
                <a16:creationId xmlns:a16="http://schemas.microsoft.com/office/drawing/2014/main" id="{5DD24134-FF6C-75C2-ED91-8EA4B10A045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5478" r="8" b="90681"/>
          <a:stretch/>
        </p:blipFill>
        <p:spPr bwMode="auto">
          <a:xfrm flipH="1">
            <a:off x="-2" y="0"/>
            <a:ext cx="6380287" cy="63909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Robotic Arms Allow Partially Paralyzed Man To Feed Himself">
            <a:extLst>
              <a:ext uri="{FF2B5EF4-FFF2-40B4-BE49-F238E27FC236}">
                <a16:creationId xmlns:a16="http://schemas.microsoft.com/office/drawing/2014/main" id="{078BF5AC-4087-75E8-555A-9A00BEE7544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5327" r="-8"/>
          <a:stretch/>
        </p:blipFill>
        <p:spPr bwMode="auto">
          <a:xfrm flipH="1">
            <a:off x="1" y="-1"/>
            <a:ext cx="59944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Robotic Arms Allow Partially Paralyzed Man To Feed Himself">
            <a:extLst>
              <a:ext uri="{FF2B5EF4-FFF2-40B4-BE49-F238E27FC236}">
                <a16:creationId xmlns:a16="http://schemas.microsoft.com/office/drawing/2014/main" id="{DF8883D7-0111-2882-1C12-A34D0F13B8D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0308" t="93630"/>
          <a:stretch/>
        </p:blipFill>
        <p:spPr bwMode="auto">
          <a:xfrm flipH="1">
            <a:off x="0" y="6421120"/>
            <a:ext cx="12191999" cy="43687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Robotic Arms Allow Partially Paralyzed Man To Feed Himself">
            <a:extLst>
              <a:ext uri="{FF2B5EF4-FFF2-40B4-BE49-F238E27FC236}">
                <a16:creationId xmlns:a16="http://schemas.microsoft.com/office/drawing/2014/main" id="{3CFEB271-764B-BCA3-8A4D-362800EAC57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1289" r="3182"/>
          <a:stretch/>
        </p:blipFill>
        <p:spPr bwMode="auto">
          <a:xfrm flipH="1">
            <a:off x="6408821" y="-1"/>
            <a:ext cx="5829536"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2747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68798BB-F451-8094-3B9C-FC6E7488648C}"/>
              </a:ext>
            </a:extLst>
          </p:cNvPr>
          <p:cNvSpPr/>
          <p:nvPr/>
        </p:nvSpPr>
        <p:spPr>
          <a:xfrm>
            <a:off x="0" y="0"/>
            <a:ext cx="4632959" cy="6858000"/>
          </a:xfrm>
          <a:prstGeom prst="rect">
            <a:avLst/>
          </a:prstGeom>
          <a:gradFill flip="none" rotWithShape="1">
            <a:gsLst>
              <a:gs pos="8000">
                <a:srgbClr val="59717B">
                  <a:alpha val="56000"/>
                </a:srgbClr>
              </a:gs>
              <a:gs pos="100000">
                <a:schemeClr val="bg1"/>
              </a:gs>
            </a:gsLst>
            <a:lin ang="18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3A0A6C8D-C856-3685-0AE7-15FDACFFE797}"/>
              </a:ext>
            </a:extLst>
          </p:cNvPr>
          <p:cNvSpPr>
            <a:spLocks noGrp="1"/>
          </p:cNvSpPr>
          <p:nvPr>
            <p:ph type="title"/>
          </p:nvPr>
        </p:nvSpPr>
        <p:spPr>
          <a:xfrm>
            <a:off x="557697" y="786383"/>
            <a:ext cx="3517567" cy="2093975"/>
          </a:xfrm>
        </p:spPr>
        <p:txBody>
          <a:bodyPr/>
          <a:lstStyle/>
          <a:p>
            <a:r>
              <a:rPr lang="en-IN" dirty="0"/>
              <a:t>THANK YOU</a:t>
            </a:r>
          </a:p>
        </p:txBody>
      </p:sp>
      <p:sp>
        <p:nvSpPr>
          <p:cNvPr id="4" name="Text Placeholder 3">
            <a:extLst>
              <a:ext uri="{FF2B5EF4-FFF2-40B4-BE49-F238E27FC236}">
                <a16:creationId xmlns:a16="http://schemas.microsoft.com/office/drawing/2014/main" id="{DF4320E4-CC23-068C-5B73-B5B7D797E6EC}"/>
              </a:ext>
            </a:extLst>
          </p:cNvPr>
          <p:cNvSpPr>
            <a:spLocks noGrp="1"/>
          </p:cNvSpPr>
          <p:nvPr>
            <p:ph type="body" sz="half" idx="2"/>
          </p:nvPr>
        </p:nvSpPr>
        <p:spPr>
          <a:xfrm>
            <a:off x="557696" y="3043050"/>
            <a:ext cx="3517567" cy="3064505"/>
          </a:xfrm>
        </p:spPr>
        <p:txBody>
          <a:bodyPr>
            <a:normAutofit fontScale="92500" lnSpcReduction="10000"/>
          </a:bodyPr>
          <a:lstStyle/>
          <a:p>
            <a:endParaRPr lang="en-IN" dirty="0"/>
          </a:p>
          <a:p>
            <a:r>
              <a:rPr lang="en-IN" dirty="0"/>
              <a:t>BY TEAM EDWIN</a:t>
            </a:r>
          </a:p>
          <a:p>
            <a:r>
              <a:rPr lang="en-IN" dirty="0"/>
              <a:t>JUSTINE BIJU PAUL,</a:t>
            </a:r>
          </a:p>
          <a:p>
            <a:r>
              <a:rPr lang="en-IN" dirty="0"/>
              <a:t>AJAS MATHEW,</a:t>
            </a:r>
          </a:p>
          <a:p>
            <a:r>
              <a:rPr lang="en-IN" dirty="0"/>
              <a:t>NISSA ANN SAJI</a:t>
            </a:r>
          </a:p>
          <a:p>
            <a:r>
              <a:rPr lang="en-IN" dirty="0"/>
              <a:t>AKHIL SAJAN MATHEW,</a:t>
            </a:r>
          </a:p>
          <a:p>
            <a:r>
              <a:rPr lang="en-IN" dirty="0"/>
              <a:t>FARDEEN SALY</a:t>
            </a:r>
          </a:p>
        </p:txBody>
      </p:sp>
      <p:pic>
        <p:nvPicPr>
          <p:cNvPr id="5" name="Picture 2" descr="Robot resources, HR News, ETHRWorld">
            <a:extLst>
              <a:ext uri="{FF2B5EF4-FFF2-40B4-BE49-F238E27FC236}">
                <a16:creationId xmlns:a16="http://schemas.microsoft.com/office/drawing/2014/main" id="{531EAF5A-25B3-7443-597C-FDB8A15825D8}"/>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6405" r="10927"/>
          <a:stretch/>
        </p:blipFill>
        <p:spPr bwMode="auto">
          <a:xfrm>
            <a:off x="4632959" y="0"/>
            <a:ext cx="755904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2383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EF28D-609E-B02E-773D-4DF0A60AE1BF}"/>
              </a:ext>
            </a:extLst>
          </p:cNvPr>
          <p:cNvSpPr txBox="1">
            <a:spLocks/>
          </p:cNvSpPr>
          <p:nvPr/>
        </p:nvSpPr>
        <p:spPr>
          <a:xfrm>
            <a:off x="1097280" y="378044"/>
            <a:ext cx="10058400" cy="1450757"/>
          </a:xfrm>
          <a:prstGeom prst="rect">
            <a:avLst/>
          </a:prstGeom>
        </p:spPr>
        <p:txBody>
          <a:bodyPr>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4400" b="1" dirty="0"/>
              <a:t>Introducing Your Personal Virtual Assistant</a:t>
            </a:r>
          </a:p>
        </p:txBody>
      </p:sp>
      <p:cxnSp>
        <p:nvCxnSpPr>
          <p:cNvPr id="5" name="Straight Connector 4">
            <a:extLst>
              <a:ext uri="{FF2B5EF4-FFF2-40B4-BE49-F238E27FC236}">
                <a16:creationId xmlns:a16="http://schemas.microsoft.com/office/drawing/2014/main" id="{2557292F-1579-097A-AAEA-176C023C013D}"/>
              </a:ext>
            </a:extLst>
          </p:cNvPr>
          <p:cNvCxnSpPr>
            <a:cxnSpLocks/>
          </p:cNvCxnSpPr>
          <p:nvPr/>
        </p:nvCxnSpPr>
        <p:spPr>
          <a:xfrm flipH="1">
            <a:off x="1097280" y="1737360"/>
            <a:ext cx="9150302" cy="0"/>
          </a:xfrm>
          <a:prstGeom prst="line">
            <a:avLst/>
          </a:prstGeom>
        </p:spPr>
        <p:style>
          <a:lnRef idx="1">
            <a:schemeClr val="dk1"/>
          </a:lnRef>
          <a:fillRef idx="0">
            <a:schemeClr val="dk1"/>
          </a:fillRef>
          <a:effectRef idx="0">
            <a:schemeClr val="dk1"/>
          </a:effectRef>
          <a:fontRef idx="minor">
            <a:schemeClr val="tx1"/>
          </a:fontRef>
        </p:style>
      </p:cxnSp>
      <p:sp>
        <p:nvSpPr>
          <p:cNvPr id="9" name="Subtitle 2">
            <a:extLst>
              <a:ext uri="{FF2B5EF4-FFF2-40B4-BE49-F238E27FC236}">
                <a16:creationId xmlns:a16="http://schemas.microsoft.com/office/drawing/2014/main" id="{3910D9E2-AF9E-A889-D8B7-C2B3FE9EDCCC}"/>
              </a:ext>
            </a:extLst>
          </p:cNvPr>
          <p:cNvSpPr txBox="1">
            <a:spLocks/>
          </p:cNvSpPr>
          <p:nvPr/>
        </p:nvSpPr>
        <p:spPr>
          <a:xfrm>
            <a:off x="1097280" y="1920242"/>
            <a:ext cx="7843807" cy="3586478"/>
          </a:xfrm>
          <a:prstGeom prst="rect">
            <a:avLst/>
          </a:prstGeom>
          <a:noFill/>
          <a:ln>
            <a:noFill/>
          </a:ln>
        </p:spPr>
        <p:style>
          <a:lnRef idx="0">
            <a:scrgbClr r="0" g="0" b="0"/>
          </a:lnRef>
          <a:fillRef idx="0">
            <a:scrgbClr r="0" g="0" b="0"/>
          </a:fillRef>
          <a:effectRef idx="0">
            <a:scrgbClr r="0" g="0" b="0"/>
          </a:effectRef>
          <a:fontRef idx="minor">
            <a:schemeClr val="dk1"/>
          </a:fontRef>
        </p:style>
        <p:txBody>
          <a:bodyPr>
            <a:normAutofit fontScale="85000" lnSpcReduction="2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lumMod val="65000"/>
                  <a:lumOff val="35000"/>
                </a:schemeClr>
              </a:buClr>
              <a:buFont typeface="Arial" panose="020B0604020202020204" pitchFamily="34" charset="0"/>
              <a:buChar char="•"/>
            </a:pPr>
            <a:r>
              <a:rPr lang="en-US" sz="3600" b="1" dirty="0">
                <a:effectLst/>
                <a:latin typeface="Palatino Linotype" panose="02040502050505030304" pitchFamily="18" charset="0"/>
              </a:rPr>
              <a:t> Introduction  </a:t>
            </a:r>
          </a:p>
          <a:p>
            <a:pPr>
              <a:buClr>
                <a:schemeClr val="tx1">
                  <a:lumMod val="65000"/>
                  <a:lumOff val="35000"/>
                </a:schemeClr>
              </a:buClr>
              <a:buFont typeface="Arial" panose="020B0604020202020204" pitchFamily="34" charset="0"/>
              <a:buChar char="•"/>
            </a:pPr>
            <a:r>
              <a:rPr lang="en-US" sz="3600" b="1" dirty="0">
                <a:effectLst/>
                <a:latin typeface="Palatino Linotype" panose="02040502050505030304" pitchFamily="18" charset="0"/>
              </a:rPr>
              <a:t> The Need for a Virtual Assistant</a:t>
            </a:r>
            <a:endParaRPr lang="en-US" sz="3600" b="1" dirty="0">
              <a:latin typeface="Palatino Linotype" panose="02040502050505030304" pitchFamily="18" charset="0"/>
            </a:endParaRPr>
          </a:p>
          <a:p>
            <a:pPr>
              <a:buClr>
                <a:schemeClr val="tx1">
                  <a:lumMod val="65000"/>
                  <a:lumOff val="35000"/>
                </a:schemeClr>
              </a:buClr>
              <a:buFont typeface="Arial" panose="020B0604020202020204" pitchFamily="34" charset="0"/>
              <a:buChar char="•"/>
            </a:pPr>
            <a:r>
              <a:rPr lang="en-US" sz="3600" b="1" dirty="0">
                <a:effectLst/>
                <a:latin typeface="Palatino Linotype" panose="02040502050505030304" pitchFamily="18" charset="0"/>
              </a:rPr>
              <a:t> Proble</a:t>
            </a:r>
            <a:r>
              <a:rPr lang="en-US" sz="3600" b="1" dirty="0">
                <a:latin typeface="Palatino Linotype" panose="02040502050505030304" pitchFamily="18" charset="0"/>
              </a:rPr>
              <a:t>m We Tackled</a:t>
            </a:r>
            <a:endParaRPr lang="en-US" sz="3600" b="1" dirty="0">
              <a:effectLst/>
              <a:latin typeface="Palatino Linotype" panose="02040502050505030304" pitchFamily="18" charset="0"/>
            </a:endParaRPr>
          </a:p>
          <a:p>
            <a:pPr>
              <a:buClr>
                <a:schemeClr val="tx1">
                  <a:lumMod val="65000"/>
                  <a:lumOff val="35000"/>
                </a:schemeClr>
              </a:buClr>
              <a:buFont typeface="Arial" panose="020B0604020202020204" pitchFamily="34" charset="0"/>
              <a:buChar char="•"/>
            </a:pPr>
            <a:r>
              <a:rPr lang="en-US" sz="3600" b="1" dirty="0">
                <a:effectLst/>
                <a:latin typeface="Palatino Linotype" panose="02040502050505030304" pitchFamily="18" charset="0"/>
              </a:rPr>
              <a:t> How It Works</a:t>
            </a:r>
          </a:p>
          <a:p>
            <a:pPr>
              <a:buClr>
                <a:schemeClr val="tx1">
                  <a:lumMod val="65000"/>
                  <a:lumOff val="35000"/>
                </a:schemeClr>
              </a:buClr>
              <a:buFont typeface="Arial" panose="020B0604020202020204" pitchFamily="34" charset="0"/>
              <a:buChar char="•"/>
            </a:pPr>
            <a:r>
              <a:rPr lang="en-US" sz="3600" b="1" dirty="0">
                <a:effectLst/>
                <a:latin typeface="Palatino Linotype" panose="02040502050505030304" pitchFamily="18" charset="0"/>
              </a:rPr>
              <a:t>  Key Features </a:t>
            </a:r>
          </a:p>
          <a:p>
            <a:pPr>
              <a:buClr>
                <a:schemeClr val="tx1">
                  <a:lumMod val="65000"/>
                  <a:lumOff val="35000"/>
                </a:schemeClr>
              </a:buClr>
              <a:buFont typeface="Arial" panose="020B0604020202020204" pitchFamily="34" charset="0"/>
              <a:buChar char="•"/>
            </a:pPr>
            <a:r>
              <a:rPr lang="en-US" sz="3600" b="1" dirty="0">
                <a:effectLst/>
                <a:latin typeface="Palatino Linotype" panose="02040502050505030304" pitchFamily="18" charset="0"/>
              </a:rPr>
              <a:t> Main Words for it to Recognizes</a:t>
            </a:r>
          </a:p>
        </p:txBody>
      </p:sp>
      <p:pic>
        <p:nvPicPr>
          <p:cNvPr id="10" name="Picture 2" descr="Robotic Arms Allow Partially Paralyzed Man To Feed Himself">
            <a:extLst>
              <a:ext uri="{FF2B5EF4-FFF2-40B4-BE49-F238E27FC236}">
                <a16:creationId xmlns:a16="http://schemas.microsoft.com/office/drawing/2014/main" id="{9C8858C2-B226-6499-C6AB-3642D5A24BB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478" r="8" b="90681"/>
          <a:stretch/>
        </p:blipFill>
        <p:spPr bwMode="auto">
          <a:xfrm flipH="1">
            <a:off x="-7" y="1"/>
            <a:ext cx="12192006" cy="37804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Robotic Arms Allow Partially Paralyzed Man To Feed Himself">
            <a:extLst>
              <a:ext uri="{FF2B5EF4-FFF2-40B4-BE49-F238E27FC236}">
                <a16:creationId xmlns:a16="http://schemas.microsoft.com/office/drawing/2014/main" id="{1C5FC50E-F448-C147-48DD-0033992C46A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5327" r="-8"/>
          <a:stretch/>
        </p:blipFill>
        <p:spPr bwMode="auto">
          <a:xfrm flipH="1">
            <a:off x="-4" y="-1"/>
            <a:ext cx="690884" cy="685799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Robotic Arms Allow Partially Paralyzed Man To Feed Himself">
            <a:extLst>
              <a:ext uri="{FF2B5EF4-FFF2-40B4-BE49-F238E27FC236}">
                <a16:creationId xmlns:a16="http://schemas.microsoft.com/office/drawing/2014/main" id="{D16EE0A7-C413-99DF-7CB0-FF740568248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308" t="93630"/>
          <a:stretch/>
        </p:blipFill>
        <p:spPr bwMode="auto">
          <a:xfrm flipH="1">
            <a:off x="-5" y="6390654"/>
            <a:ext cx="12157945" cy="467340"/>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Robotic Arms Allow Partially Paralyzed Man To Feed Himself">
            <a:extLst>
              <a:ext uri="{FF2B5EF4-FFF2-40B4-BE49-F238E27FC236}">
                <a16:creationId xmlns:a16="http://schemas.microsoft.com/office/drawing/2014/main" id="{D67B086D-9B22-41CF-E553-F9A2E82422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1289" r="43791"/>
          <a:stretch/>
        </p:blipFill>
        <p:spPr bwMode="auto">
          <a:xfrm flipH="1">
            <a:off x="11562080" y="0"/>
            <a:ext cx="62992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3042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C2C3E-E8B0-0D09-1F59-461893E54851}"/>
              </a:ext>
            </a:extLst>
          </p:cNvPr>
          <p:cNvSpPr>
            <a:spLocks noGrp="1"/>
          </p:cNvSpPr>
          <p:nvPr>
            <p:ph type="title"/>
          </p:nvPr>
        </p:nvSpPr>
        <p:spPr/>
        <p:txBody>
          <a:bodyPr/>
          <a:lstStyle/>
          <a:p>
            <a:r>
              <a:rPr lang="en-US" dirty="0"/>
              <a:t>Introducing Your Personal Virtual Assistant EDWIN</a:t>
            </a:r>
            <a:endParaRPr lang="en-IN" dirty="0"/>
          </a:p>
        </p:txBody>
      </p:sp>
      <p:sp>
        <p:nvSpPr>
          <p:cNvPr id="3" name="Content Placeholder 2">
            <a:extLst>
              <a:ext uri="{FF2B5EF4-FFF2-40B4-BE49-F238E27FC236}">
                <a16:creationId xmlns:a16="http://schemas.microsoft.com/office/drawing/2014/main" id="{AB7BCAE9-C984-F3EB-2AE8-5850F6901318}"/>
              </a:ext>
            </a:extLst>
          </p:cNvPr>
          <p:cNvSpPr>
            <a:spLocks noGrp="1"/>
          </p:cNvSpPr>
          <p:nvPr>
            <p:ph sz="half" idx="1"/>
          </p:nvPr>
        </p:nvSpPr>
        <p:spPr/>
        <p:txBody>
          <a:bodyPr>
            <a:normAutofit/>
          </a:bodyPr>
          <a:lstStyle/>
          <a:p>
            <a:pPr algn="l">
              <a:buClr>
                <a:schemeClr val="tx1">
                  <a:lumMod val="65000"/>
                  <a:lumOff val="35000"/>
                </a:schemeClr>
              </a:buClr>
              <a:buFont typeface="Arial" panose="020B0604020202020204" pitchFamily="34" charset="0"/>
              <a:buChar char="•"/>
            </a:pPr>
            <a:r>
              <a:rPr lang="en-US" sz="2400" b="0" i="0" dirty="0">
                <a:effectLst/>
                <a:latin typeface="Palatino Linotype" panose="02040502050505030304" pitchFamily="18" charset="0"/>
              </a:rPr>
              <a:t> Imagine a personal assistant powered by cutting-edge technology.</a:t>
            </a:r>
          </a:p>
          <a:p>
            <a:pPr algn="l">
              <a:buClr>
                <a:schemeClr val="tx1">
                  <a:lumMod val="65000"/>
                  <a:lumOff val="35000"/>
                </a:schemeClr>
              </a:buClr>
              <a:buFont typeface="Arial" panose="020B0604020202020204" pitchFamily="34" charset="0"/>
              <a:buChar char="•"/>
            </a:pPr>
            <a:r>
              <a:rPr lang="en-US" sz="2400" b="0" i="0" dirty="0">
                <a:effectLst/>
                <a:latin typeface="Palatino Linotype" panose="02040502050505030304" pitchFamily="18" charset="0"/>
              </a:rPr>
              <a:t> </a:t>
            </a:r>
            <a:r>
              <a:rPr lang="en-US" sz="2400" dirty="0">
                <a:latin typeface="Palatino Linotype" panose="02040502050505030304" pitchFamily="18" charset="0"/>
              </a:rPr>
              <a:t>Edwin</a:t>
            </a:r>
            <a:r>
              <a:rPr lang="en-US" sz="2400" b="0" i="0" dirty="0">
                <a:effectLst/>
                <a:latin typeface="Palatino Linotype" panose="02040502050505030304" pitchFamily="18" charset="0"/>
              </a:rPr>
              <a:t> offers human-like responses to natural language inputs.</a:t>
            </a:r>
          </a:p>
          <a:p>
            <a:pPr algn="l">
              <a:buClr>
                <a:schemeClr val="tx1">
                  <a:lumMod val="65000"/>
                  <a:lumOff val="35000"/>
                </a:schemeClr>
              </a:buClr>
              <a:buFont typeface="Arial" panose="020B0604020202020204" pitchFamily="34" charset="0"/>
              <a:buChar char="•"/>
            </a:pPr>
            <a:r>
              <a:rPr lang="en-US" sz="2400" b="0" i="0" dirty="0">
                <a:effectLst/>
                <a:latin typeface="Palatino Linotype" panose="02040502050505030304" pitchFamily="18" charset="0"/>
              </a:rPr>
              <a:t> It enhances efficiency, helping you get things done faster.</a:t>
            </a:r>
          </a:p>
        </p:txBody>
      </p:sp>
      <p:pic>
        <p:nvPicPr>
          <p:cNvPr id="2050" name="Picture 2" descr="Robot Forensics Services in India | Cyforce">
            <a:extLst>
              <a:ext uri="{FF2B5EF4-FFF2-40B4-BE49-F238E27FC236}">
                <a16:creationId xmlns:a16="http://schemas.microsoft.com/office/drawing/2014/main" id="{0CF3F93B-03CE-8F4E-E7BC-2829FDC150C7}"/>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l="45961"/>
          <a:stretch/>
        </p:blipFill>
        <p:spPr bwMode="auto">
          <a:xfrm>
            <a:off x="6221305" y="1062781"/>
            <a:ext cx="4934375" cy="508276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Robotic Arms Allow Partially Paralyzed Man To Feed Himself">
            <a:extLst>
              <a:ext uri="{FF2B5EF4-FFF2-40B4-BE49-F238E27FC236}">
                <a16:creationId xmlns:a16="http://schemas.microsoft.com/office/drawing/2014/main" id="{63A69744-5635-4AC2-DFBD-E1616B9A23C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478" r="8" b="90681"/>
          <a:stretch/>
        </p:blipFill>
        <p:spPr bwMode="auto">
          <a:xfrm flipH="1">
            <a:off x="-7" y="1"/>
            <a:ext cx="12192006" cy="37804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Robotic Arms Allow Partially Paralyzed Man To Feed Himself">
            <a:extLst>
              <a:ext uri="{FF2B5EF4-FFF2-40B4-BE49-F238E27FC236}">
                <a16:creationId xmlns:a16="http://schemas.microsoft.com/office/drawing/2014/main" id="{6552FD95-1987-62C7-C2CF-15FE89237D4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5327" r="-8"/>
          <a:stretch/>
        </p:blipFill>
        <p:spPr bwMode="auto">
          <a:xfrm flipH="1">
            <a:off x="-4" y="-1"/>
            <a:ext cx="690884" cy="685799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Robotic Arms Allow Partially Paralyzed Man To Feed Himself">
            <a:extLst>
              <a:ext uri="{FF2B5EF4-FFF2-40B4-BE49-F238E27FC236}">
                <a16:creationId xmlns:a16="http://schemas.microsoft.com/office/drawing/2014/main" id="{BA0D301F-4300-9075-706A-8DA6C30E31F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308" t="93630"/>
          <a:stretch/>
        </p:blipFill>
        <p:spPr bwMode="auto">
          <a:xfrm flipH="1">
            <a:off x="-5" y="6390654"/>
            <a:ext cx="12157945" cy="46734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Robotic Arms Allow Partially Paralyzed Man To Feed Himself">
            <a:extLst>
              <a:ext uri="{FF2B5EF4-FFF2-40B4-BE49-F238E27FC236}">
                <a16:creationId xmlns:a16="http://schemas.microsoft.com/office/drawing/2014/main" id="{733A846C-397A-19DC-A836-E94D787D49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1289" r="43791"/>
          <a:stretch/>
        </p:blipFill>
        <p:spPr bwMode="auto">
          <a:xfrm flipH="1">
            <a:off x="11562080" y="0"/>
            <a:ext cx="62992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2132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FD3C1-087B-E358-B94F-57930A2179DE}"/>
              </a:ext>
            </a:extLst>
          </p:cNvPr>
          <p:cNvSpPr>
            <a:spLocks noGrp="1"/>
          </p:cNvSpPr>
          <p:nvPr>
            <p:ph type="title"/>
          </p:nvPr>
        </p:nvSpPr>
        <p:spPr/>
        <p:txBody>
          <a:bodyPr/>
          <a:lstStyle/>
          <a:p>
            <a:r>
              <a:rPr lang="en-US" dirty="0"/>
              <a:t>The Need for a Virtual Assistant</a:t>
            </a:r>
            <a:endParaRPr lang="en-IN" dirty="0"/>
          </a:p>
        </p:txBody>
      </p:sp>
      <p:sp>
        <p:nvSpPr>
          <p:cNvPr id="3" name="Content Placeholder 2">
            <a:extLst>
              <a:ext uri="{FF2B5EF4-FFF2-40B4-BE49-F238E27FC236}">
                <a16:creationId xmlns:a16="http://schemas.microsoft.com/office/drawing/2014/main" id="{FC6D3A14-441C-A12C-87A1-8555F7877976}"/>
              </a:ext>
            </a:extLst>
          </p:cNvPr>
          <p:cNvSpPr>
            <a:spLocks noGrp="1"/>
          </p:cNvSpPr>
          <p:nvPr>
            <p:ph sz="half" idx="1"/>
          </p:nvPr>
        </p:nvSpPr>
        <p:spPr>
          <a:xfrm>
            <a:off x="6126478" y="2039620"/>
            <a:ext cx="4866641" cy="3964940"/>
          </a:xfrm>
        </p:spPr>
        <p:txBody>
          <a:bodyPr>
            <a:normAutofit fontScale="92500" lnSpcReduction="20000"/>
          </a:bodyPr>
          <a:lstStyle/>
          <a:p>
            <a:pPr>
              <a:buClr>
                <a:schemeClr val="tx1">
                  <a:lumMod val="65000"/>
                  <a:lumOff val="35000"/>
                </a:schemeClr>
              </a:buClr>
              <a:buFont typeface="Arial" panose="020B0604020202020204" pitchFamily="34" charset="0"/>
              <a:buChar char="•"/>
            </a:pPr>
            <a:r>
              <a:rPr lang="en-US" sz="2600" b="0" i="0" dirty="0">
                <a:effectLst/>
                <a:latin typeface="Palatino Linotype" panose="02040502050505030304" pitchFamily="18" charset="0"/>
              </a:rPr>
              <a:t> A virtual assistant bridges the gap, providing human-like responses</a:t>
            </a:r>
            <a:r>
              <a:rPr lang="en-US" sz="2600" dirty="0">
                <a:latin typeface="Palatino Linotype" panose="02040502050505030304" pitchFamily="18" charset="0"/>
              </a:rPr>
              <a:t> to results computed by machine</a:t>
            </a:r>
            <a:r>
              <a:rPr lang="en-US" sz="2600" b="0" i="0" dirty="0">
                <a:effectLst/>
                <a:latin typeface="Palatino Linotype" panose="02040502050505030304" pitchFamily="18" charset="0"/>
              </a:rPr>
              <a:t>.</a:t>
            </a:r>
          </a:p>
          <a:p>
            <a:pPr>
              <a:buClr>
                <a:schemeClr val="tx1">
                  <a:lumMod val="65000"/>
                  <a:lumOff val="35000"/>
                </a:schemeClr>
              </a:buClr>
              <a:buFont typeface="Arial" panose="020B0604020202020204" pitchFamily="34" charset="0"/>
              <a:buChar char="•"/>
            </a:pPr>
            <a:r>
              <a:rPr lang="en-US" sz="2600" b="0" i="0" dirty="0">
                <a:effectLst/>
                <a:latin typeface="Palatino Linotype" panose="02040502050505030304" pitchFamily="18" charset="0"/>
              </a:rPr>
              <a:t>Edwin helps people who knows only the </a:t>
            </a:r>
            <a:r>
              <a:rPr lang="en-US" sz="2600" b="0" i="0">
                <a:effectLst/>
                <a:latin typeface="Palatino Linotype" panose="02040502050505030304" pitchFamily="18" charset="0"/>
              </a:rPr>
              <a:t>mother tongue </a:t>
            </a:r>
            <a:r>
              <a:rPr lang="en-US" sz="2600" b="0" i="0" dirty="0">
                <a:effectLst/>
                <a:latin typeface="Palatino Linotype" panose="02040502050505030304" pitchFamily="18" charset="0"/>
              </a:rPr>
              <a:t>which helps them to access </a:t>
            </a:r>
            <a:r>
              <a:rPr lang="en-US" sz="2600" dirty="0">
                <a:latin typeface="Palatino Linotype" panose="02040502050505030304" pitchFamily="18" charset="0"/>
              </a:rPr>
              <a:t>him and understand the results</a:t>
            </a:r>
            <a:r>
              <a:rPr lang="en-US" sz="2600" b="0" i="0" dirty="0">
                <a:effectLst/>
                <a:latin typeface="Palatino Linotype" panose="02040502050505030304" pitchFamily="18" charset="0"/>
              </a:rPr>
              <a:t>.</a:t>
            </a:r>
          </a:p>
          <a:p>
            <a:pPr>
              <a:buClr>
                <a:schemeClr val="tx1">
                  <a:lumMod val="65000"/>
                  <a:lumOff val="35000"/>
                </a:schemeClr>
              </a:buClr>
              <a:buFont typeface="Arial" panose="020B0604020202020204" pitchFamily="34" charset="0"/>
              <a:buChar char="•"/>
            </a:pPr>
            <a:r>
              <a:rPr lang="en-US" sz="2600" b="0" i="0" dirty="0">
                <a:effectLst/>
                <a:latin typeface="Palatino Linotype" panose="02040502050505030304" pitchFamily="18" charset="0"/>
              </a:rPr>
              <a:t>Enables effective communication regardless of location, thick accent or languages.</a:t>
            </a:r>
          </a:p>
          <a:p>
            <a:endParaRPr lang="en-IN" dirty="0"/>
          </a:p>
        </p:txBody>
      </p:sp>
      <p:pic>
        <p:nvPicPr>
          <p:cNvPr id="4098" name="Picture 2" descr="Robotic-powered prostheses – state of play - Medical Device Network">
            <a:extLst>
              <a:ext uri="{FF2B5EF4-FFF2-40B4-BE49-F238E27FC236}">
                <a16:creationId xmlns:a16="http://schemas.microsoft.com/office/drawing/2014/main" id="{91B0A208-D94E-312C-9217-3240C2D0FDC7}"/>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l="21236" r="26967"/>
          <a:stretch/>
        </p:blipFill>
        <p:spPr bwMode="auto">
          <a:xfrm>
            <a:off x="1036320" y="1737360"/>
            <a:ext cx="4700694" cy="458728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Robotic Arms Allow Partially Paralyzed Man To Feed Himself">
            <a:extLst>
              <a:ext uri="{FF2B5EF4-FFF2-40B4-BE49-F238E27FC236}">
                <a16:creationId xmlns:a16="http://schemas.microsoft.com/office/drawing/2014/main" id="{FF5A3C87-7EF3-CB52-8498-F787CD0B56D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478" r="8" b="90681"/>
          <a:stretch/>
        </p:blipFill>
        <p:spPr bwMode="auto">
          <a:xfrm flipH="1">
            <a:off x="-7" y="1"/>
            <a:ext cx="12192006" cy="37804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Robotic Arms Allow Partially Paralyzed Man To Feed Himself">
            <a:extLst>
              <a:ext uri="{FF2B5EF4-FFF2-40B4-BE49-F238E27FC236}">
                <a16:creationId xmlns:a16="http://schemas.microsoft.com/office/drawing/2014/main" id="{A0867225-37AB-7ABE-3771-6E073A74B89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5327" r="-8"/>
          <a:stretch/>
        </p:blipFill>
        <p:spPr bwMode="auto">
          <a:xfrm flipH="1">
            <a:off x="-4" y="-1"/>
            <a:ext cx="690884" cy="685799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Robotic Arms Allow Partially Paralyzed Man To Feed Himself">
            <a:extLst>
              <a:ext uri="{FF2B5EF4-FFF2-40B4-BE49-F238E27FC236}">
                <a16:creationId xmlns:a16="http://schemas.microsoft.com/office/drawing/2014/main" id="{3A0E7730-1A08-9A0E-F427-D39284F66C7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308" t="93630"/>
          <a:stretch/>
        </p:blipFill>
        <p:spPr bwMode="auto">
          <a:xfrm flipH="1">
            <a:off x="-5" y="6390654"/>
            <a:ext cx="12157945" cy="46734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Robotic Arms Allow Partially Paralyzed Man To Feed Himself">
            <a:extLst>
              <a:ext uri="{FF2B5EF4-FFF2-40B4-BE49-F238E27FC236}">
                <a16:creationId xmlns:a16="http://schemas.microsoft.com/office/drawing/2014/main" id="{CD59CCC5-26FA-C88F-37D1-B69D2823D78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1289" r="43791"/>
          <a:stretch/>
        </p:blipFill>
        <p:spPr bwMode="auto">
          <a:xfrm flipH="1">
            <a:off x="11562080" y="0"/>
            <a:ext cx="62992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5961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63842-50BA-3B73-2473-44D04CFE260B}"/>
              </a:ext>
            </a:extLst>
          </p:cNvPr>
          <p:cNvSpPr>
            <a:spLocks noGrp="1"/>
          </p:cNvSpPr>
          <p:nvPr>
            <p:ph type="title"/>
          </p:nvPr>
        </p:nvSpPr>
        <p:spPr/>
        <p:txBody>
          <a:bodyPr/>
          <a:lstStyle/>
          <a:p>
            <a:r>
              <a:rPr lang="en-US" dirty="0"/>
              <a:t>Problem We Tackled</a:t>
            </a:r>
            <a:endParaRPr lang="en-IN" dirty="0"/>
          </a:p>
        </p:txBody>
      </p:sp>
      <p:sp>
        <p:nvSpPr>
          <p:cNvPr id="3" name="Content Placeholder 2">
            <a:extLst>
              <a:ext uri="{FF2B5EF4-FFF2-40B4-BE49-F238E27FC236}">
                <a16:creationId xmlns:a16="http://schemas.microsoft.com/office/drawing/2014/main" id="{0B99499F-C51B-B481-70E2-9B7FACE01349}"/>
              </a:ext>
            </a:extLst>
          </p:cNvPr>
          <p:cNvSpPr>
            <a:spLocks noGrp="1"/>
          </p:cNvSpPr>
          <p:nvPr>
            <p:ph sz="half" idx="1"/>
          </p:nvPr>
        </p:nvSpPr>
        <p:spPr>
          <a:xfrm>
            <a:off x="1097280" y="2120900"/>
            <a:ext cx="10058400" cy="1207837"/>
          </a:xfrm>
        </p:spPr>
        <p:txBody>
          <a:bodyPr>
            <a:normAutofit fontScale="70000" lnSpcReduction="20000"/>
          </a:bodyPr>
          <a:lstStyle/>
          <a:p>
            <a:r>
              <a:rPr lang="en-US" b="1" i="0" dirty="0">
                <a:solidFill>
                  <a:srgbClr val="212529"/>
                </a:solidFill>
                <a:effectLst/>
                <a:latin typeface="Palatino Linotype" panose="02040502050505030304" pitchFamily="18" charset="0"/>
              </a:rPr>
              <a:t>PROBLEM STATEMENT:</a:t>
            </a:r>
          </a:p>
          <a:p>
            <a:r>
              <a:rPr lang="en-US" b="0" i="0" dirty="0">
                <a:solidFill>
                  <a:srgbClr val="212529"/>
                </a:solidFill>
                <a:effectLst/>
                <a:latin typeface="Palatino Linotype" panose="02040502050505030304" pitchFamily="18" charset="0"/>
              </a:rPr>
              <a:t>Speech to text transcription for Indian languages. The problem entails transcription in the native script and then translation to English. The languages of interest are Hindi, Indian English, Urdu, Bengali, Punjabi.</a:t>
            </a:r>
            <a:endParaRPr lang="en-IN" dirty="0">
              <a:latin typeface="Palatino Linotype" panose="02040502050505030304" pitchFamily="18" charset="0"/>
            </a:endParaRPr>
          </a:p>
        </p:txBody>
      </p:sp>
      <p:sp>
        <p:nvSpPr>
          <p:cNvPr id="4" name="Content Placeholder 3">
            <a:extLst>
              <a:ext uri="{FF2B5EF4-FFF2-40B4-BE49-F238E27FC236}">
                <a16:creationId xmlns:a16="http://schemas.microsoft.com/office/drawing/2014/main" id="{CAA2DAE7-8CA7-93AA-BAF3-BE22B8F88053}"/>
              </a:ext>
            </a:extLst>
          </p:cNvPr>
          <p:cNvSpPr>
            <a:spLocks noGrp="1"/>
          </p:cNvSpPr>
          <p:nvPr>
            <p:ph sz="half" idx="2"/>
          </p:nvPr>
        </p:nvSpPr>
        <p:spPr>
          <a:xfrm>
            <a:off x="1097280" y="3224463"/>
            <a:ext cx="10058400" cy="2644630"/>
          </a:xfrm>
        </p:spPr>
        <p:txBody>
          <a:bodyPr>
            <a:normAutofit fontScale="70000" lnSpcReduction="20000"/>
          </a:bodyPr>
          <a:lstStyle/>
          <a:p>
            <a:r>
              <a:rPr lang="en-US" sz="2000" b="1" i="0" dirty="0">
                <a:solidFill>
                  <a:srgbClr val="212529"/>
                </a:solidFill>
                <a:effectLst/>
                <a:latin typeface="Palatino Linotype" panose="02040502050505030304" pitchFamily="18" charset="0"/>
              </a:rPr>
              <a:t>DESCRIPTION:</a:t>
            </a:r>
            <a:endParaRPr lang="en-US" sz="2000" b="0" i="0" dirty="0">
              <a:solidFill>
                <a:srgbClr val="212529"/>
              </a:solidFill>
              <a:effectLst/>
              <a:latin typeface="montserratregular"/>
            </a:endParaRPr>
          </a:p>
          <a:p>
            <a:r>
              <a:rPr lang="en-US" sz="2000" b="0" i="0" dirty="0">
                <a:solidFill>
                  <a:srgbClr val="212529"/>
                </a:solidFill>
                <a:effectLst/>
                <a:latin typeface="montserratregular"/>
              </a:rPr>
              <a:t>The problem entails transcription of audio files to the native script of the audio and then translation to English. The languages of interest are as mentioned below. A key element to be considered is that the solution would be required to be tuned for Indian accents. The languages of interest for the problem statement are shown below: Hindi, Indian English, Urdu‚ Bengali, Punjabi Datasets pertaining to theses languages will be provided by us, which will consist of two major chunks of data: Training Set and a hidden test set. The participants will have only access to the Training set. They will develop their solutions based on the Training set. After the final solution submission by the participants, the final hackathon rankings will be decided by evaluation on the hidden test set. This is done to ensure that the participants solutions generalize better on newer data. The evaluation metric we want to use for this hackathon will be Word Error Rate (WER). The WER will be computed between the actual translated text with the solution generated text. The lower the WER the better the model.</a:t>
            </a:r>
          </a:p>
          <a:p>
            <a:r>
              <a:rPr lang="en-US" sz="2000" b="1" i="0" dirty="0">
                <a:solidFill>
                  <a:srgbClr val="212529"/>
                </a:solidFill>
                <a:effectLst/>
                <a:latin typeface="Palatino Linotype" panose="02040502050505030304" pitchFamily="18" charset="0"/>
              </a:rPr>
              <a:t>PROBLEM STATEMENT: </a:t>
            </a:r>
            <a:r>
              <a:rPr lang="en-IN" sz="2000" b="0" i="0" dirty="0">
                <a:solidFill>
                  <a:srgbClr val="212529"/>
                </a:solidFill>
                <a:effectLst/>
                <a:latin typeface="montserratregular"/>
              </a:rPr>
              <a:t>1456</a:t>
            </a:r>
            <a:endParaRPr lang="en-US" sz="2000" dirty="0">
              <a:solidFill>
                <a:srgbClr val="212529"/>
              </a:solidFill>
              <a:latin typeface="montserratregular"/>
            </a:endParaRPr>
          </a:p>
          <a:p>
            <a:pPr marL="0" indent="0">
              <a:buNone/>
            </a:pPr>
            <a:endParaRPr lang="en-IN" dirty="0"/>
          </a:p>
        </p:txBody>
      </p:sp>
      <p:pic>
        <p:nvPicPr>
          <p:cNvPr id="5" name="Picture 2" descr="Robotic Arms Allow Partially Paralyzed Man To Feed Himself">
            <a:extLst>
              <a:ext uri="{FF2B5EF4-FFF2-40B4-BE49-F238E27FC236}">
                <a16:creationId xmlns:a16="http://schemas.microsoft.com/office/drawing/2014/main" id="{9815AFE3-C089-7610-D3B9-74FA03164E4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478" r="8" b="90681"/>
          <a:stretch/>
        </p:blipFill>
        <p:spPr bwMode="auto">
          <a:xfrm flipH="1">
            <a:off x="-7" y="7"/>
            <a:ext cx="12192006" cy="37804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Robotic Arms Allow Partially Paralyzed Man To Feed Himself">
            <a:extLst>
              <a:ext uri="{FF2B5EF4-FFF2-40B4-BE49-F238E27FC236}">
                <a16:creationId xmlns:a16="http://schemas.microsoft.com/office/drawing/2014/main" id="{C197B772-FBCF-5A22-126D-B20A1A7B093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5327" r="-8"/>
          <a:stretch/>
        </p:blipFill>
        <p:spPr bwMode="auto">
          <a:xfrm flipH="1">
            <a:off x="-4" y="5"/>
            <a:ext cx="690884" cy="685799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Robotic Arms Allow Partially Paralyzed Man To Feed Himself">
            <a:extLst>
              <a:ext uri="{FF2B5EF4-FFF2-40B4-BE49-F238E27FC236}">
                <a16:creationId xmlns:a16="http://schemas.microsoft.com/office/drawing/2014/main" id="{864200D8-8AF3-F5F3-A066-4C2F95BDC7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308" t="93630"/>
          <a:stretch/>
        </p:blipFill>
        <p:spPr bwMode="auto">
          <a:xfrm flipH="1">
            <a:off x="-5" y="6390660"/>
            <a:ext cx="12157945" cy="46734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Robotic Arms Allow Partially Paralyzed Man To Feed Himself">
            <a:extLst>
              <a:ext uri="{FF2B5EF4-FFF2-40B4-BE49-F238E27FC236}">
                <a16:creationId xmlns:a16="http://schemas.microsoft.com/office/drawing/2014/main" id="{21D19DAA-38EC-A338-5EFF-B16B3FC70CF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1289" r="43791"/>
          <a:stretch/>
        </p:blipFill>
        <p:spPr bwMode="auto">
          <a:xfrm flipH="1">
            <a:off x="11562080" y="6"/>
            <a:ext cx="62992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11369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90F2C-3FEF-851B-86DF-C501D8306A40}"/>
              </a:ext>
            </a:extLst>
          </p:cNvPr>
          <p:cNvSpPr>
            <a:spLocks noGrp="1"/>
          </p:cNvSpPr>
          <p:nvPr>
            <p:ph type="title"/>
          </p:nvPr>
        </p:nvSpPr>
        <p:spPr/>
        <p:txBody>
          <a:bodyPr/>
          <a:lstStyle/>
          <a:p>
            <a:r>
              <a:rPr lang="en-IN" b="1" i="0" dirty="0">
                <a:effectLst/>
              </a:rPr>
              <a:t>How It Works</a:t>
            </a:r>
            <a:endParaRPr lang="en-IN" dirty="0"/>
          </a:p>
        </p:txBody>
      </p:sp>
      <p:sp>
        <p:nvSpPr>
          <p:cNvPr id="3" name="Content Placeholder 2">
            <a:extLst>
              <a:ext uri="{FF2B5EF4-FFF2-40B4-BE49-F238E27FC236}">
                <a16:creationId xmlns:a16="http://schemas.microsoft.com/office/drawing/2014/main" id="{730719BE-1BF7-BE6C-D50E-37C2B0A2CAE4}"/>
              </a:ext>
            </a:extLst>
          </p:cNvPr>
          <p:cNvSpPr>
            <a:spLocks noGrp="1"/>
          </p:cNvSpPr>
          <p:nvPr>
            <p:ph sz="half" idx="1"/>
          </p:nvPr>
        </p:nvSpPr>
        <p:spPr>
          <a:xfrm>
            <a:off x="1097280" y="2120900"/>
            <a:ext cx="5100320" cy="3748193"/>
          </a:xfrm>
        </p:spPr>
        <p:txBody>
          <a:bodyPr>
            <a:noAutofit/>
          </a:bodyPr>
          <a:lstStyle/>
          <a:p>
            <a:pPr algn="l">
              <a:buClr>
                <a:schemeClr val="tx1">
                  <a:lumMod val="65000"/>
                  <a:lumOff val="35000"/>
                </a:schemeClr>
              </a:buClr>
              <a:buFont typeface="Arial" panose="020B0604020202020204" pitchFamily="34" charset="0"/>
              <a:buChar char="•"/>
            </a:pPr>
            <a:r>
              <a:rPr lang="en-IN" sz="2000" b="0" i="0" dirty="0">
                <a:solidFill>
                  <a:schemeClr val="tx1">
                    <a:lumMod val="85000"/>
                    <a:lumOff val="15000"/>
                  </a:schemeClr>
                </a:solidFill>
                <a:effectLst/>
                <a:latin typeface="Palatino Linotype" panose="02040502050505030304" pitchFamily="18" charset="0"/>
              </a:rPr>
              <a:t> Utilizes natural language processing, machine learning, and neural networks.</a:t>
            </a:r>
          </a:p>
          <a:p>
            <a:pPr algn="l">
              <a:buClr>
                <a:schemeClr val="tx1">
                  <a:lumMod val="65000"/>
                  <a:lumOff val="35000"/>
                </a:schemeClr>
              </a:buClr>
              <a:buFont typeface="Arial" panose="020B0604020202020204" pitchFamily="34" charset="0"/>
              <a:buChar char="•"/>
            </a:pPr>
            <a:r>
              <a:rPr lang="en-IN" sz="2000" b="0" i="0" dirty="0">
                <a:solidFill>
                  <a:schemeClr val="tx1">
                    <a:lumMod val="85000"/>
                    <a:lumOff val="15000"/>
                  </a:schemeClr>
                </a:solidFill>
                <a:effectLst/>
                <a:latin typeface="Palatino Linotype" panose="02040502050505030304" pitchFamily="18" charset="0"/>
              </a:rPr>
              <a:t> Analysis user inputs to identify intent and generate context-specific responses.</a:t>
            </a:r>
          </a:p>
          <a:p>
            <a:pPr algn="l">
              <a:buClr>
                <a:schemeClr val="tx1">
                  <a:lumMod val="65000"/>
                  <a:lumOff val="35000"/>
                </a:schemeClr>
              </a:buClr>
              <a:buFont typeface="Arial" panose="020B0604020202020204" pitchFamily="34" charset="0"/>
              <a:buChar char="•"/>
            </a:pPr>
            <a:r>
              <a:rPr lang="en-IN" sz="2000" b="0" i="0" dirty="0">
                <a:solidFill>
                  <a:schemeClr val="tx1">
                    <a:lumMod val="85000"/>
                    <a:lumOff val="15000"/>
                  </a:schemeClr>
                </a:solidFill>
                <a:effectLst/>
                <a:latin typeface="Palatino Linotype" panose="02040502050505030304" pitchFamily="18" charset="0"/>
              </a:rPr>
              <a:t> Employs deep neural networks trained on vast data for human-like accuracy.</a:t>
            </a:r>
          </a:p>
          <a:p>
            <a:pPr algn="l">
              <a:buClr>
                <a:schemeClr val="tx1">
                  <a:lumMod val="65000"/>
                  <a:lumOff val="35000"/>
                </a:schemeClr>
              </a:buClr>
              <a:buFont typeface="Arial" panose="020B0604020202020204" pitchFamily="34" charset="0"/>
              <a:buChar char="•"/>
            </a:pPr>
            <a:r>
              <a:rPr lang="en-IN" sz="2000" b="0" i="0" dirty="0">
                <a:solidFill>
                  <a:schemeClr val="tx1">
                    <a:lumMod val="85000"/>
                    <a:lumOff val="15000"/>
                  </a:schemeClr>
                </a:solidFill>
                <a:effectLst/>
                <a:latin typeface="Palatino Linotype" panose="02040502050505030304" pitchFamily="18" charset="0"/>
              </a:rPr>
              <a:t> Constantly learns and improves from user interactions.</a:t>
            </a:r>
          </a:p>
          <a:p>
            <a:pPr algn="l">
              <a:buClr>
                <a:schemeClr val="tx1">
                  <a:lumMod val="65000"/>
                  <a:lumOff val="35000"/>
                </a:schemeClr>
              </a:buClr>
              <a:buFont typeface="Arial" panose="020B0604020202020204" pitchFamily="34" charset="0"/>
              <a:buChar char="•"/>
            </a:pPr>
            <a:r>
              <a:rPr lang="en-IN" sz="2000" dirty="0">
                <a:solidFill>
                  <a:schemeClr val="tx1">
                    <a:lumMod val="85000"/>
                    <a:lumOff val="15000"/>
                  </a:schemeClr>
                </a:solidFill>
                <a:latin typeface="Palatino Linotype" panose="02040502050505030304" pitchFamily="18" charset="0"/>
              </a:rPr>
              <a:t> Whisper AI which is more efficient and accurate to transcribe and translate.</a:t>
            </a:r>
            <a:endParaRPr lang="en-IN" sz="2000" b="0" i="0" dirty="0">
              <a:solidFill>
                <a:schemeClr val="tx1">
                  <a:lumMod val="85000"/>
                  <a:lumOff val="15000"/>
                </a:schemeClr>
              </a:solidFill>
              <a:effectLst/>
              <a:latin typeface="Palatino Linotype" panose="02040502050505030304" pitchFamily="18" charset="0"/>
            </a:endParaRPr>
          </a:p>
        </p:txBody>
      </p:sp>
      <p:pic>
        <p:nvPicPr>
          <p:cNvPr id="6" name="Content Placeholder 5">
            <a:extLst>
              <a:ext uri="{FF2B5EF4-FFF2-40B4-BE49-F238E27FC236}">
                <a16:creationId xmlns:a16="http://schemas.microsoft.com/office/drawing/2014/main" id="{D379AEE8-DA32-7E8E-7CBF-2F231F45BBB8}"/>
              </a:ext>
            </a:extLst>
          </p:cNvPr>
          <p:cNvPicPr>
            <a:picLocks noGrp="1" noChangeAspect="1"/>
          </p:cNvPicPr>
          <p:nvPr>
            <p:ph sz="half" idx="2"/>
          </p:nvPr>
        </p:nvPicPr>
        <p:blipFill>
          <a:blip r:embed="rId2"/>
          <a:stretch>
            <a:fillRect/>
          </a:stretch>
        </p:blipFill>
        <p:spPr>
          <a:xfrm>
            <a:off x="6403180" y="690880"/>
            <a:ext cx="5178213" cy="5178213"/>
          </a:xfrm>
        </p:spPr>
      </p:pic>
      <p:pic>
        <p:nvPicPr>
          <p:cNvPr id="7" name="Picture 2" descr="Robotic Arms Allow Partially Paralyzed Man To Feed Himself">
            <a:extLst>
              <a:ext uri="{FF2B5EF4-FFF2-40B4-BE49-F238E27FC236}">
                <a16:creationId xmlns:a16="http://schemas.microsoft.com/office/drawing/2014/main" id="{773D3B96-049D-53AB-B497-460738A2B6E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478" r="8" b="90681"/>
          <a:stretch/>
        </p:blipFill>
        <p:spPr bwMode="auto">
          <a:xfrm flipH="1">
            <a:off x="-7" y="7"/>
            <a:ext cx="12192006" cy="37804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Robotic Arms Allow Partially Paralyzed Man To Feed Himself">
            <a:extLst>
              <a:ext uri="{FF2B5EF4-FFF2-40B4-BE49-F238E27FC236}">
                <a16:creationId xmlns:a16="http://schemas.microsoft.com/office/drawing/2014/main" id="{1EA84C67-7413-A284-6E71-8D90C4067B3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5327" r="-8"/>
          <a:stretch/>
        </p:blipFill>
        <p:spPr bwMode="auto">
          <a:xfrm flipH="1">
            <a:off x="-4" y="5"/>
            <a:ext cx="690884" cy="685799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obotic Arms Allow Partially Paralyzed Man To Feed Himself">
            <a:extLst>
              <a:ext uri="{FF2B5EF4-FFF2-40B4-BE49-F238E27FC236}">
                <a16:creationId xmlns:a16="http://schemas.microsoft.com/office/drawing/2014/main" id="{AD534253-3E4A-3D01-B941-ECD6DA4614F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308" t="93630"/>
          <a:stretch/>
        </p:blipFill>
        <p:spPr bwMode="auto">
          <a:xfrm flipH="1">
            <a:off x="-5" y="6390660"/>
            <a:ext cx="12157945" cy="46734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Robotic Arms Allow Partially Paralyzed Man To Feed Himself">
            <a:extLst>
              <a:ext uri="{FF2B5EF4-FFF2-40B4-BE49-F238E27FC236}">
                <a16:creationId xmlns:a16="http://schemas.microsoft.com/office/drawing/2014/main" id="{5177F916-A6B4-4DC5-9FFD-B6B2E5DC09F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1289" r="43791"/>
          <a:stretch/>
        </p:blipFill>
        <p:spPr bwMode="auto">
          <a:xfrm flipH="1">
            <a:off x="11562080" y="6"/>
            <a:ext cx="62992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0798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2B68A-5215-D5F2-A0E4-3270921E03DB}"/>
              </a:ext>
            </a:extLst>
          </p:cNvPr>
          <p:cNvSpPr>
            <a:spLocks noGrp="1"/>
          </p:cNvSpPr>
          <p:nvPr>
            <p:ph type="title"/>
          </p:nvPr>
        </p:nvSpPr>
        <p:spPr/>
        <p:txBody>
          <a:bodyPr/>
          <a:lstStyle/>
          <a:p>
            <a:r>
              <a:rPr lang="en-IN" b="1" i="0" dirty="0">
                <a:effectLst/>
                <a:latin typeface="Söhne"/>
              </a:rPr>
              <a:t>Key Features</a:t>
            </a:r>
            <a:endParaRPr lang="en-IN" dirty="0"/>
          </a:p>
        </p:txBody>
      </p:sp>
      <p:sp>
        <p:nvSpPr>
          <p:cNvPr id="4" name="Content Placeholder 3">
            <a:extLst>
              <a:ext uri="{FF2B5EF4-FFF2-40B4-BE49-F238E27FC236}">
                <a16:creationId xmlns:a16="http://schemas.microsoft.com/office/drawing/2014/main" id="{2B70C536-5112-4512-2BE1-D12F88780432}"/>
              </a:ext>
            </a:extLst>
          </p:cNvPr>
          <p:cNvSpPr>
            <a:spLocks noGrp="1"/>
          </p:cNvSpPr>
          <p:nvPr>
            <p:ph sz="half" idx="2"/>
          </p:nvPr>
        </p:nvSpPr>
        <p:spPr/>
        <p:txBody>
          <a:bodyPr>
            <a:normAutofit fontScale="85000" lnSpcReduction="20000"/>
          </a:bodyPr>
          <a:lstStyle/>
          <a:p>
            <a:pPr algn="l">
              <a:buClr>
                <a:schemeClr val="tx1">
                  <a:lumMod val="65000"/>
                  <a:lumOff val="35000"/>
                </a:schemeClr>
              </a:buClr>
              <a:buFont typeface="Arial" panose="020B0604020202020204" pitchFamily="34" charset="0"/>
              <a:buChar char="•"/>
            </a:pPr>
            <a:r>
              <a:rPr lang="en-US" sz="2400" b="0" i="0" dirty="0">
                <a:solidFill>
                  <a:schemeClr val="tx1">
                    <a:lumMod val="85000"/>
                    <a:lumOff val="15000"/>
                  </a:schemeClr>
                </a:solidFill>
                <a:effectLst/>
                <a:latin typeface="Palatino Linotype" panose="02040502050505030304" pitchFamily="18" charset="0"/>
              </a:rPr>
              <a:t>Advanced natural language processing for human-like interactions.</a:t>
            </a:r>
          </a:p>
          <a:p>
            <a:pPr algn="l">
              <a:buClr>
                <a:schemeClr val="tx1">
                  <a:lumMod val="65000"/>
                  <a:lumOff val="35000"/>
                </a:schemeClr>
              </a:buClr>
              <a:buFont typeface="Arial" panose="020B0604020202020204" pitchFamily="34" charset="0"/>
              <a:buChar char="•"/>
            </a:pPr>
            <a:r>
              <a:rPr lang="en-US" sz="2400" b="0" i="0" dirty="0">
                <a:solidFill>
                  <a:schemeClr val="tx1">
                    <a:lumMod val="85000"/>
                    <a:lumOff val="15000"/>
                  </a:schemeClr>
                </a:solidFill>
                <a:effectLst/>
                <a:latin typeface="Palatino Linotype" panose="02040502050505030304" pitchFamily="18" charset="0"/>
              </a:rPr>
              <a:t>Personalized experience through learning from user interactions.</a:t>
            </a:r>
          </a:p>
          <a:p>
            <a:pPr algn="l">
              <a:buClr>
                <a:schemeClr val="tx1">
                  <a:lumMod val="65000"/>
                  <a:lumOff val="35000"/>
                </a:schemeClr>
              </a:buClr>
              <a:buFont typeface="Arial" panose="020B0604020202020204" pitchFamily="34" charset="0"/>
              <a:buChar char="•"/>
            </a:pPr>
            <a:r>
              <a:rPr lang="en-US" sz="2400" dirty="0">
                <a:solidFill>
                  <a:schemeClr val="tx1">
                    <a:lumMod val="85000"/>
                    <a:lumOff val="15000"/>
                  </a:schemeClr>
                </a:solidFill>
                <a:latin typeface="Palatino Linotype" panose="02040502050505030304" pitchFamily="18" charset="0"/>
              </a:rPr>
              <a:t> It uses advance technology like ChatGPT and Whisper by OpenAI to get more accurate results and also content specific.</a:t>
            </a:r>
          </a:p>
          <a:p>
            <a:pPr algn="l">
              <a:buClr>
                <a:schemeClr val="tx1">
                  <a:lumMod val="65000"/>
                  <a:lumOff val="35000"/>
                </a:schemeClr>
              </a:buClr>
              <a:buFont typeface="Arial" panose="020B0604020202020204" pitchFamily="34" charset="0"/>
              <a:buChar char="•"/>
            </a:pPr>
            <a:r>
              <a:rPr lang="en-US" sz="2400" dirty="0">
                <a:solidFill>
                  <a:schemeClr val="tx1">
                    <a:lumMod val="85000"/>
                    <a:lumOff val="15000"/>
                  </a:schemeClr>
                </a:solidFill>
                <a:latin typeface="Palatino Linotype" panose="02040502050505030304" pitchFamily="18" charset="0"/>
              </a:rPr>
              <a:t> It will transcribe and translate any audio format to English, Hindi, Urdu, and many more language.</a:t>
            </a:r>
          </a:p>
          <a:p>
            <a:pPr algn="l">
              <a:buClr>
                <a:schemeClr val="tx1">
                  <a:lumMod val="65000"/>
                  <a:lumOff val="35000"/>
                </a:schemeClr>
              </a:buClr>
              <a:buFont typeface="Arial" panose="020B0604020202020204" pitchFamily="34" charset="0"/>
              <a:buChar char="•"/>
            </a:pPr>
            <a:endParaRPr lang="en-US" sz="2400" b="0" i="0" dirty="0">
              <a:solidFill>
                <a:schemeClr val="tx1">
                  <a:lumMod val="85000"/>
                  <a:lumOff val="15000"/>
                </a:schemeClr>
              </a:solidFill>
              <a:effectLst/>
              <a:latin typeface="Palatino Linotype" panose="02040502050505030304" pitchFamily="18" charset="0"/>
            </a:endParaRPr>
          </a:p>
        </p:txBody>
      </p:sp>
      <p:pic>
        <p:nvPicPr>
          <p:cNvPr id="5" name="Picture 2" descr="ChatGPT Android App Now Available In Kenya">
            <a:extLst>
              <a:ext uri="{FF2B5EF4-FFF2-40B4-BE49-F238E27FC236}">
                <a16:creationId xmlns:a16="http://schemas.microsoft.com/office/drawing/2014/main" id="{2A1E1369-70CD-A60D-CF1D-5A9098448FE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383" r="21860"/>
          <a:stretch/>
        </p:blipFill>
        <p:spPr bwMode="auto">
          <a:xfrm>
            <a:off x="1092199" y="1737360"/>
            <a:ext cx="4196080" cy="446338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Robotic Arms Allow Partially Paralyzed Man To Feed Himself">
            <a:extLst>
              <a:ext uri="{FF2B5EF4-FFF2-40B4-BE49-F238E27FC236}">
                <a16:creationId xmlns:a16="http://schemas.microsoft.com/office/drawing/2014/main" id="{E546053D-77C4-F3D4-F417-FB4E8A68E5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478" r="8" b="90681"/>
          <a:stretch/>
        </p:blipFill>
        <p:spPr bwMode="auto">
          <a:xfrm flipH="1">
            <a:off x="-7" y="0"/>
            <a:ext cx="12192006" cy="37804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Robotic Arms Allow Partially Paralyzed Man To Feed Himself">
            <a:extLst>
              <a:ext uri="{FF2B5EF4-FFF2-40B4-BE49-F238E27FC236}">
                <a16:creationId xmlns:a16="http://schemas.microsoft.com/office/drawing/2014/main" id="{A05D400F-E4EA-22CF-ACB0-FF8DAC41279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5327" r="-8"/>
          <a:stretch/>
        </p:blipFill>
        <p:spPr bwMode="auto">
          <a:xfrm flipH="1">
            <a:off x="-4" y="-2"/>
            <a:ext cx="690884" cy="685799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obotic Arms Allow Partially Paralyzed Man To Feed Himself">
            <a:extLst>
              <a:ext uri="{FF2B5EF4-FFF2-40B4-BE49-F238E27FC236}">
                <a16:creationId xmlns:a16="http://schemas.microsoft.com/office/drawing/2014/main" id="{42B635CA-9CC2-3F00-B3E0-BDC6DE1B1D6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308" t="93630"/>
          <a:stretch/>
        </p:blipFill>
        <p:spPr bwMode="auto">
          <a:xfrm flipH="1">
            <a:off x="-5" y="6390653"/>
            <a:ext cx="12157945" cy="46734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Robotic Arms Allow Partially Paralyzed Man To Feed Himself">
            <a:extLst>
              <a:ext uri="{FF2B5EF4-FFF2-40B4-BE49-F238E27FC236}">
                <a16:creationId xmlns:a16="http://schemas.microsoft.com/office/drawing/2014/main" id="{099D9BC9-0481-839C-82A9-AD8A821FDA9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1289" r="43791"/>
          <a:stretch/>
        </p:blipFill>
        <p:spPr bwMode="auto">
          <a:xfrm flipH="1">
            <a:off x="11562080" y="-1"/>
            <a:ext cx="62992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2204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DBF37-71EE-32EB-791C-F78CFD556DA6}"/>
              </a:ext>
            </a:extLst>
          </p:cNvPr>
          <p:cNvSpPr>
            <a:spLocks noGrp="1"/>
          </p:cNvSpPr>
          <p:nvPr>
            <p:ph type="title"/>
          </p:nvPr>
        </p:nvSpPr>
        <p:spPr/>
        <p:txBody>
          <a:bodyPr/>
          <a:lstStyle/>
          <a:p>
            <a:r>
              <a:rPr lang="en-IN" dirty="0"/>
              <a:t>Main Words for it to Recognizes</a:t>
            </a:r>
          </a:p>
        </p:txBody>
      </p:sp>
      <p:sp>
        <p:nvSpPr>
          <p:cNvPr id="3" name="Content Placeholder 2">
            <a:extLst>
              <a:ext uri="{FF2B5EF4-FFF2-40B4-BE49-F238E27FC236}">
                <a16:creationId xmlns:a16="http://schemas.microsoft.com/office/drawing/2014/main" id="{BC967524-7772-1877-1CBF-E1BA900D2BF7}"/>
              </a:ext>
            </a:extLst>
          </p:cNvPr>
          <p:cNvSpPr>
            <a:spLocks noGrp="1"/>
          </p:cNvSpPr>
          <p:nvPr>
            <p:ph sz="half" idx="1"/>
          </p:nvPr>
        </p:nvSpPr>
        <p:spPr>
          <a:xfrm>
            <a:off x="1097280" y="2120900"/>
            <a:ext cx="9834880" cy="3748193"/>
          </a:xfrm>
        </p:spPr>
        <p:txBody>
          <a:bodyPr>
            <a:normAutofit lnSpcReduction="10000"/>
          </a:bodyPr>
          <a:lstStyle/>
          <a:p>
            <a:pPr>
              <a:buClr>
                <a:schemeClr val="tx1">
                  <a:lumMod val="65000"/>
                  <a:lumOff val="35000"/>
                </a:schemeClr>
              </a:buClr>
              <a:buFont typeface="Arial" panose="020B0604020202020204" pitchFamily="34" charset="0"/>
              <a:buChar char="•"/>
            </a:pPr>
            <a:r>
              <a:rPr lang="en-US" sz="2400" dirty="0"/>
              <a:t> To open sites:-</a:t>
            </a:r>
          </a:p>
          <a:p>
            <a:pPr marL="0" indent="0">
              <a:buClr>
                <a:schemeClr val="tx1">
                  <a:lumMod val="65000"/>
                  <a:lumOff val="35000"/>
                </a:schemeClr>
              </a:buClr>
              <a:buNone/>
            </a:pPr>
            <a:r>
              <a:rPr lang="en-US" sz="2400" dirty="0"/>
              <a:t>	use "site" as keyword before or after website name for given 	websites- </a:t>
            </a:r>
          </a:p>
          <a:p>
            <a:pPr marL="0" indent="0">
              <a:buClr>
                <a:schemeClr val="tx1">
                  <a:lumMod val="65000"/>
                  <a:lumOff val="35000"/>
                </a:schemeClr>
              </a:buClr>
              <a:buNone/>
            </a:pPr>
            <a:r>
              <a:rPr lang="en-US" sz="2400" dirty="0"/>
              <a:t>	Open AI, Facebook, Blogger, LinkedIn, Apple, WordPress, Microsoft, 	Mozilla, Cloudflare, Adobe, Europa, Amazon, GitHub, Samsung, 	Google, Wikipedia</a:t>
            </a:r>
          </a:p>
          <a:p>
            <a:pPr>
              <a:buClr>
                <a:schemeClr val="tx1">
                  <a:lumMod val="65000"/>
                  <a:lumOff val="35000"/>
                </a:schemeClr>
              </a:buClr>
              <a:buFont typeface="Arial" panose="020B0604020202020204" pitchFamily="34" charset="0"/>
              <a:buChar char="•"/>
            </a:pPr>
            <a:r>
              <a:rPr lang="en-US" sz="2400" dirty="0"/>
              <a:t> To play music:-</a:t>
            </a:r>
          </a:p>
          <a:p>
            <a:pPr marL="0" indent="0">
              <a:buClr>
                <a:schemeClr val="tx1">
                  <a:lumMod val="65000"/>
                  <a:lumOff val="35000"/>
                </a:schemeClr>
              </a:buClr>
              <a:buNone/>
            </a:pPr>
            <a:r>
              <a:rPr lang="en-US" sz="2400" dirty="0"/>
              <a:t>	use "play music", "play song" or "open Spotify" as keyword</a:t>
            </a:r>
          </a:p>
        </p:txBody>
      </p:sp>
      <p:pic>
        <p:nvPicPr>
          <p:cNvPr id="6" name="Picture 2" descr="Robotic Arms Allow Partially Paralyzed Man To Feed Himself">
            <a:extLst>
              <a:ext uri="{FF2B5EF4-FFF2-40B4-BE49-F238E27FC236}">
                <a16:creationId xmlns:a16="http://schemas.microsoft.com/office/drawing/2014/main" id="{C565AF70-5591-37F3-A687-AD9D40ADB48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478" r="8" b="90681"/>
          <a:stretch/>
        </p:blipFill>
        <p:spPr bwMode="auto">
          <a:xfrm flipH="1">
            <a:off x="-7" y="0"/>
            <a:ext cx="12192006" cy="37804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Robotic Arms Allow Partially Paralyzed Man To Feed Himself">
            <a:extLst>
              <a:ext uri="{FF2B5EF4-FFF2-40B4-BE49-F238E27FC236}">
                <a16:creationId xmlns:a16="http://schemas.microsoft.com/office/drawing/2014/main" id="{3C28318C-C311-4995-14A6-2066CD6BE78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5327" r="-8"/>
          <a:stretch/>
        </p:blipFill>
        <p:spPr bwMode="auto">
          <a:xfrm flipH="1">
            <a:off x="-4" y="-2"/>
            <a:ext cx="690884" cy="685799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Robotic Arms Allow Partially Paralyzed Man To Feed Himself">
            <a:extLst>
              <a:ext uri="{FF2B5EF4-FFF2-40B4-BE49-F238E27FC236}">
                <a16:creationId xmlns:a16="http://schemas.microsoft.com/office/drawing/2014/main" id="{A045CE34-D368-976E-9E52-FB11303D919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308" t="93630"/>
          <a:stretch/>
        </p:blipFill>
        <p:spPr bwMode="auto">
          <a:xfrm flipH="1">
            <a:off x="-5" y="6390653"/>
            <a:ext cx="12157945" cy="46734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obotic Arms Allow Partially Paralyzed Man To Feed Himself">
            <a:extLst>
              <a:ext uri="{FF2B5EF4-FFF2-40B4-BE49-F238E27FC236}">
                <a16:creationId xmlns:a16="http://schemas.microsoft.com/office/drawing/2014/main" id="{3E7E8F3E-C84D-4127-A1BF-D834B118C24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1289" r="43791"/>
          <a:stretch/>
        </p:blipFill>
        <p:spPr bwMode="auto">
          <a:xfrm flipH="1">
            <a:off x="11562080" y="-1"/>
            <a:ext cx="62992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5143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0181BE5D-7109-20A8-DC9C-0A29371DAF36}"/>
              </a:ext>
            </a:extLst>
          </p:cNvPr>
          <p:cNvSpPr txBox="1">
            <a:spLocks/>
          </p:cNvSpPr>
          <p:nvPr/>
        </p:nvSpPr>
        <p:spPr>
          <a:xfrm>
            <a:off x="1107440" y="1826260"/>
            <a:ext cx="10048240" cy="3748193"/>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lumMod val="75000"/>
                  <a:lumOff val="25000"/>
                </a:schemeClr>
              </a:buClr>
              <a:buFont typeface="Arial" panose="020B0604020202020204" pitchFamily="34" charset="0"/>
              <a:buChar char="•"/>
            </a:pPr>
            <a:r>
              <a:rPr lang="en-US" sz="2400" dirty="0"/>
              <a:t> To get written document use keyword "using artificial intelligence“.</a:t>
            </a:r>
          </a:p>
          <a:p>
            <a:pPr>
              <a:buClr>
                <a:schemeClr val="tx1">
                  <a:lumMod val="75000"/>
                  <a:lumOff val="25000"/>
                </a:schemeClr>
              </a:buClr>
              <a:buFont typeface="Arial" panose="020B0604020202020204" pitchFamily="34" charset="0"/>
              <a:buChar char="•"/>
            </a:pPr>
            <a:r>
              <a:rPr lang="en-US" sz="2400" dirty="0"/>
              <a:t> To open YouTube use "YouTube" as keyword before or after the thing you want to search.</a:t>
            </a:r>
          </a:p>
          <a:p>
            <a:pPr>
              <a:buClr>
                <a:schemeClr val="tx1">
                  <a:lumMod val="75000"/>
                  <a:lumOff val="25000"/>
                </a:schemeClr>
              </a:buClr>
              <a:buFont typeface="Arial" panose="020B0604020202020204" pitchFamily="34" charset="0"/>
              <a:buChar char="•"/>
            </a:pPr>
            <a:r>
              <a:rPr lang="en-US" sz="2400" dirty="0"/>
              <a:t> To open vs code use "open code" as keyword.</a:t>
            </a:r>
          </a:p>
          <a:p>
            <a:pPr>
              <a:buClr>
                <a:schemeClr val="tx1">
                  <a:lumMod val="75000"/>
                  <a:lumOff val="25000"/>
                </a:schemeClr>
              </a:buClr>
              <a:buFont typeface="Arial" panose="020B0604020202020204" pitchFamily="34" charset="0"/>
              <a:buChar char="•"/>
            </a:pPr>
            <a:r>
              <a:rPr lang="en-US" sz="2400" dirty="0"/>
              <a:t> To get time use "time" as keyword.</a:t>
            </a:r>
          </a:p>
          <a:p>
            <a:pPr>
              <a:buClr>
                <a:schemeClr val="tx1">
                  <a:lumMod val="75000"/>
                  <a:lumOff val="25000"/>
                </a:schemeClr>
              </a:buClr>
              <a:buFont typeface="Arial" panose="020B0604020202020204" pitchFamily="34" charset="0"/>
              <a:buChar char="•"/>
            </a:pPr>
            <a:r>
              <a:rPr lang="en-US" sz="2400" dirty="0"/>
              <a:t> To exit use "stop" or "exit" as keyword.</a:t>
            </a:r>
          </a:p>
          <a:p>
            <a:pPr>
              <a:buClr>
                <a:schemeClr val="tx1">
                  <a:lumMod val="75000"/>
                  <a:lumOff val="25000"/>
                </a:schemeClr>
              </a:buClr>
              <a:buFont typeface="Arial" panose="020B0604020202020204" pitchFamily="34" charset="0"/>
              <a:buChar char="•"/>
            </a:pPr>
            <a:r>
              <a:rPr lang="en-US" sz="2400" dirty="0"/>
              <a:t> To ask questions wait for 2 seconds and ask.</a:t>
            </a:r>
            <a:endParaRPr lang="en-IN" sz="2400" dirty="0"/>
          </a:p>
        </p:txBody>
      </p:sp>
      <p:pic>
        <p:nvPicPr>
          <p:cNvPr id="4" name="Picture 2" descr="Robotic Arms Allow Partially Paralyzed Man To Feed Himself">
            <a:extLst>
              <a:ext uri="{FF2B5EF4-FFF2-40B4-BE49-F238E27FC236}">
                <a16:creationId xmlns:a16="http://schemas.microsoft.com/office/drawing/2014/main" id="{24A2831B-6391-8452-16A0-7549EEA4D1D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478" r="8" b="90681"/>
          <a:stretch/>
        </p:blipFill>
        <p:spPr bwMode="auto">
          <a:xfrm flipH="1">
            <a:off x="-7" y="0"/>
            <a:ext cx="12192006" cy="37804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Robotic Arms Allow Partially Paralyzed Man To Feed Himself">
            <a:extLst>
              <a:ext uri="{FF2B5EF4-FFF2-40B4-BE49-F238E27FC236}">
                <a16:creationId xmlns:a16="http://schemas.microsoft.com/office/drawing/2014/main" id="{C08A928C-B809-88DE-8105-6101077DBB1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5327" r="-8"/>
          <a:stretch/>
        </p:blipFill>
        <p:spPr bwMode="auto">
          <a:xfrm flipH="1">
            <a:off x="-4" y="-2"/>
            <a:ext cx="690884" cy="685799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Robotic Arms Allow Partially Paralyzed Man To Feed Himself">
            <a:extLst>
              <a:ext uri="{FF2B5EF4-FFF2-40B4-BE49-F238E27FC236}">
                <a16:creationId xmlns:a16="http://schemas.microsoft.com/office/drawing/2014/main" id="{8AD726E6-EF4E-C36A-236C-195956FCA49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308" t="93630"/>
          <a:stretch/>
        </p:blipFill>
        <p:spPr bwMode="auto">
          <a:xfrm flipH="1">
            <a:off x="-5" y="6390653"/>
            <a:ext cx="12157945" cy="46734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Robotic Arms Allow Partially Paralyzed Man To Feed Himself">
            <a:extLst>
              <a:ext uri="{FF2B5EF4-FFF2-40B4-BE49-F238E27FC236}">
                <a16:creationId xmlns:a16="http://schemas.microsoft.com/office/drawing/2014/main" id="{9BC73CE3-B119-E50F-5DEB-609F79EB863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1289" r="43791"/>
          <a:stretch/>
        </p:blipFill>
        <p:spPr bwMode="auto">
          <a:xfrm flipH="1">
            <a:off x="11562080" y="-1"/>
            <a:ext cx="62992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7068380"/>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1">
    <a:dk1>
      <a:sysClr val="windowText" lastClr="000000"/>
    </a:dk1>
    <a:lt1>
      <a:sysClr val="window" lastClr="FFFFFF"/>
    </a:lt1>
    <a:dk2>
      <a:srgbClr val="39302A"/>
    </a:dk2>
    <a:lt2>
      <a:srgbClr val="E5DEDB"/>
    </a:lt2>
    <a:accent1>
      <a:srgbClr val="F36826"/>
    </a:accent1>
    <a:accent2>
      <a:srgbClr val="FB8E09"/>
    </a:accent2>
    <a:accent3>
      <a:srgbClr val="D48B32"/>
    </a:accent3>
    <a:accent4>
      <a:srgbClr val="E64823"/>
    </a:accent4>
    <a:accent5>
      <a:srgbClr val="FFCA08"/>
    </a:accent5>
    <a:accent6>
      <a:srgbClr val="AF695B"/>
    </a:accent6>
    <a:hlink>
      <a:srgbClr val="2998E3"/>
    </a:hlink>
    <a:folHlink>
      <a:srgbClr val="7F723D"/>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F5B1FD9-3BB6-4DA9-A089-3B68C2323D4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38A3B04-B0F3-4C12-A722-52B5CF6D9723}">
  <ds:schemaRefs>
    <ds:schemaRef ds:uri="http://schemas.microsoft.com/sharepoint/v3/contenttype/forms"/>
  </ds:schemaRefs>
</ds:datastoreItem>
</file>

<file path=customXml/itemProps3.xml><?xml version="1.0" encoding="utf-8"?>
<ds:datastoreItem xmlns:ds="http://schemas.openxmlformats.org/officeDocument/2006/customXml" ds:itemID="{1747A963-53E0-44AF-AF13-963FE676C6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{B8983829-9A72-436C-A645-1B8885F24C9D}tf33845126_win32</Template>
  <TotalTime>418</TotalTime>
  <Words>725</Words>
  <Application>Microsoft Office PowerPoint</Application>
  <PresentationFormat>Widescreen</PresentationFormat>
  <Paragraphs>59</Paragraphs>
  <Slides>10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Arial</vt:lpstr>
      <vt:lpstr>Bookman Old Style</vt:lpstr>
      <vt:lpstr>Calibri</vt:lpstr>
      <vt:lpstr>Franklin Gothic Book</vt:lpstr>
      <vt:lpstr>LinikSans-SemiBold</vt:lpstr>
      <vt:lpstr>Lunchtype24 expanded medium</vt:lpstr>
      <vt:lpstr>montserratregular</vt:lpstr>
      <vt:lpstr>Palatino Linotype</vt:lpstr>
      <vt:lpstr>Söhne</vt:lpstr>
      <vt:lpstr>1_RetrospectVTI</vt:lpstr>
      <vt:lpstr>Unleashing the Power of Virtual Assistants: Generating Human-like Responses to Natural Language Inputs and Transcribing</vt:lpstr>
      <vt:lpstr>PowerPoint Presentation</vt:lpstr>
      <vt:lpstr>Introducing Your Personal Virtual Assistant EDWIN</vt:lpstr>
      <vt:lpstr>The Need for a Virtual Assistant</vt:lpstr>
      <vt:lpstr>Problem We Tackled</vt:lpstr>
      <vt:lpstr>How It Works</vt:lpstr>
      <vt:lpstr>Key Features</vt:lpstr>
      <vt:lpstr>Main Words for it to Recognizes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Unleashing the Power of Virtual Assistants: Generating Human-like Responses to Natural Language Inputs</dc:title>
  <dc:creator>Justine Biju Paul</dc:creator>
  <cp:lastModifiedBy>Justine Biju Paul</cp:lastModifiedBy>
  <cp:revision>9</cp:revision>
  <dcterms:created xsi:type="dcterms:W3CDTF">2023-09-26T17:06:23Z</dcterms:created>
  <dcterms:modified xsi:type="dcterms:W3CDTF">2023-10-05T17:42:10Z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